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57" r:id="rId3"/>
    <p:sldId id="258" r:id="rId4"/>
    <p:sldId id="264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2" r:id="rId24"/>
    <p:sldId id="281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5005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CA49-32B2-4D0A-B1E4-DA21C308ACB5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8B8FA-8537-4F67-BE4A-825F5AB59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CA49-32B2-4D0A-B1E4-DA21C308ACB5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8B8FA-8537-4F67-BE4A-825F5AB59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CA49-32B2-4D0A-B1E4-DA21C308ACB5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8B8FA-8537-4F67-BE4A-825F5AB59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CA49-32B2-4D0A-B1E4-DA21C308ACB5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8B8FA-8537-4F67-BE4A-825F5AB59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CA49-32B2-4D0A-B1E4-DA21C308ACB5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8B8FA-8537-4F67-BE4A-825F5AB59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CA49-32B2-4D0A-B1E4-DA21C308ACB5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8B8FA-8537-4F67-BE4A-825F5AB59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CA49-32B2-4D0A-B1E4-DA21C308ACB5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8B8FA-8537-4F67-BE4A-825F5AB59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CA49-32B2-4D0A-B1E4-DA21C308ACB5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8B8FA-8537-4F67-BE4A-825F5AB59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CA49-32B2-4D0A-B1E4-DA21C308ACB5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8B8FA-8537-4F67-BE4A-825F5AB59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CA49-32B2-4D0A-B1E4-DA21C308ACB5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8B8FA-8537-4F67-BE4A-825F5AB593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CA49-32B2-4D0A-B1E4-DA21C308ACB5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428B8FA-8537-4F67-BE4A-825F5AB593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7F7CA49-32B2-4D0A-B1E4-DA21C308ACB5}" type="datetimeFigureOut">
              <a:rPr lang="ru-RU" smtClean="0"/>
              <a:pPr/>
              <a:t>27.08.2013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428B8FA-8537-4F67-BE4A-825F5AB593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57.jpeg"/><Relationship Id="rId9" Type="http://schemas.microsoft.com/office/2007/relationships/hdphoto" Target="NUL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hyperlink" Target="http://www.antinarc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851648" cy="29671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4400" dirty="0" smtClean="0"/>
              <a:t>РЕСПУБЛИКАНСКИЙ АНТИНАРКОТИЧЕСКИЙ ПРОЕКТ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en-US" dirty="0" smtClean="0"/>
              <a:t>S</a:t>
            </a:r>
            <a:r>
              <a:rPr lang="ru-RU" dirty="0" smtClean="0"/>
              <a:t>а</a:t>
            </a:r>
            <a:r>
              <a:rPr lang="en-US" dirty="0" smtClean="0"/>
              <a:t>M</a:t>
            </a:r>
            <a:r>
              <a:rPr lang="ru-RU" dirty="0" smtClean="0"/>
              <a:t>о</a:t>
            </a:r>
            <a:r>
              <a:rPr lang="en-US" dirty="0" smtClean="0"/>
              <a:t>S</a:t>
            </a:r>
            <a:r>
              <a:rPr lang="ru-RU" dirty="0" err="1" smtClean="0"/>
              <a:t>тоятельные</a:t>
            </a:r>
            <a:r>
              <a:rPr lang="ru-RU" dirty="0" smtClean="0"/>
              <a:t> дети»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429000"/>
            <a:ext cx="7854696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Documents and Settings\1\Рабочий стол\a_71d887d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708920"/>
            <a:ext cx="360040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5" descr="102_91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2708920"/>
            <a:ext cx="3096344" cy="231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 descr="102_909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708920"/>
            <a:ext cx="3063999" cy="229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710048" y="28545"/>
            <a:ext cx="37239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Акция «Россия без табака!»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323528" y="692696"/>
            <a:ext cx="842493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31 мая 2012 года участниками Республиканского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антинаркотического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проекта 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SaMoSтоятельные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дети» МБОУ «СОШ №1  г. Мамадыш  была организована акция за здоровый образ жизни под лозунгом "Россия без табака!", в соответствии с которой курящему населению предлагалось сделать первый шаг к отказу от табака – обменять свою пачку сигарет на голубую ленту, как символ чистого воздуха и свободы выбора.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Цель акции —  способствовать снижению распространенности табачной зависимости, вовлечение в борьбу против курения жителей нашего города, профилактика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табакокурения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информирование общества о пагубном воздействии табака на здоровье.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Участники  проекта  вышли с лозунгом «Просигналь, если не куришь!»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9" name="Picture 3" descr="102_91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4005064"/>
            <a:ext cx="3519860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Рисунок 2" descr="Описание: C:\Users\Айнур\Desktop\фото 8а\DSC052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08920"/>
            <a:ext cx="3312368" cy="24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977668" y="28545"/>
            <a:ext cx="51886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Акция: «Скажи Телефону Доверия «Да!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467544" y="404664"/>
            <a:ext cx="828092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17 мая 2012 года  участниками проекта «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м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дети» на улицах города была проведена Акция: «Скажи Телефону Доверия «Да!»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Информировать учеников о том, для чего предназначен и как работает телефон доверия.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Мотивировать обращаться за помощью на телефон доверия  трудных жизненных ситуациях.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Задачи: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Рассказать о телефоне доверия как о виде психологической помощи. Информация о местном и региональном Телефоне Доверия.  Завершение работы на положительном эмоциональном фоне.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8" name="Рисунок 6" descr="Описание: C:\Users\Айнур\Desktop\фото 8а\DSC052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564904"/>
            <a:ext cx="3070853" cy="230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Рисунок 5" descr="Описание: C:\Users\Айнур\Desktop\фото 8а\DSC052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5" y="4293096"/>
            <a:ext cx="3070853" cy="230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226871" y="28545"/>
            <a:ext cx="4690258" cy="40011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Акция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Нам дорого наше будущее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476672"/>
            <a:ext cx="8712968" cy="258532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21 июня 2012 года участники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антинаркотического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проекта «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тоятельные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дети» в пришкольном лагере «Морское путешествие» провели акцию «Нам дорого наше будущее». В начале показали видеофильм, после  раздавали листовки  с телефоном доверия. Так же дети расписались на листовке  с лозунгом «Нет» - наркотикам, жизни – «Да!» Вот что выбираю Я!».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SMS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с детьми провели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трениги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По окончании акции  участники смогли выразить свое отношение к вредным привычкам с помощью рисунков.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целом, дети, принявшие участие в мероприятии, отличились высокой активностью и интересом к происходящему.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Айнур\Desktop\акция нам дорого наше будущее\102_925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068960"/>
            <a:ext cx="2764141" cy="2077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Айнур\Desktop\акция нам дорого наше будущее\102_925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780928"/>
            <a:ext cx="2759159" cy="2073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Айнур\Desktop\акция нам дорого наше будущее\102_930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780928"/>
            <a:ext cx="2713518" cy="20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Айнур\Desktop\акция нам дорого наше будущее\102_928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4653136"/>
            <a:ext cx="2713518" cy="2035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Айнур\Desktop\акция нам дорого наше будущее\102_927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7704" y="4653136"/>
            <a:ext cx="2707759" cy="2030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:\Фотки\23 июня смс\23 июня смс 07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988840"/>
            <a:ext cx="2992163" cy="224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Фотки\23 июня смс\23 июня смс 0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149080"/>
            <a:ext cx="3168352" cy="245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428896" y="43934"/>
            <a:ext cx="62862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АНТИНАРКОТИЧЕСКИЙ СПОРТИВНЫЙ ФЛЕШ-МОБ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251520" y="404664"/>
            <a:ext cx="856895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26 июня 2012 года участники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антинаркотического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проекта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SаMоSтоятельные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ул.Советской провели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антинаркотический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спортивный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флеш-моб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Будь здоровым! Танцуй!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Тем, кто принял активное участие в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флеш-мобе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участники проекта раздавали разноцветные ленточки. Цель мероприятия - пропаганда здорового образа жизни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D:\Фотки\23 июня смс\23 июня смс 05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132856"/>
            <a:ext cx="2903055" cy="217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Фотки\23 июня смс\23 июня смс 00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1988840"/>
            <a:ext cx="3168352" cy="224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Фотки\23 июня смс\23 июня смс 06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4509120"/>
            <a:ext cx="2897570" cy="2171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Акция  «Здоровье нации в наших руках»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692697"/>
            <a:ext cx="4244280" cy="3312367"/>
          </a:xfrm>
        </p:spPr>
        <p:txBody>
          <a:bodyPr>
            <a:noAutofit/>
          </a:bodyPr>
          <a:lstStyle/>
          <a:p>
            <a:r>
              <a:rPr lang="ru-RU" sz="1600" dirty="0" smtClean="0"/>
              <a:t>23 сентября 2012 года участники </a:t>
            </a:r>
            <a:r>
              <a:rPr lang="ru-RU" sz="1600" dirty="0" err="1" smtClean="0"/>
              <a:t>антинаркотического</a:t>
            </a:r>
            <a:r>
              <a:rPr lang="ru-RU" sz="1600" dirty="0" smtClean="0"/>
              <a:t> проекта «</a:t>
            </a:r>
            <a:r>
              <a:rPr lang="ru-RU" sz="1600" dirty="0" err="1" smtClean="0"/>
              <a:t>SаMоSтоятельные</a:t>
            </a:r>
            <a:r>
              <a:rPr lang="ru-RU" sz="1600" dirty="0" smtClean="0"/>
              <a:t> дети» провели акцию, посвященную спортивному празднику в рамках Всероссийского дня бега «Кросс Татарстана – 2012г.»  под лозунгом «Здоровье нации в наших руках». Цель акции – пропаганда здорового образа жизни, активный досуг учащихся и взрослых, популяризация легкой атлетики в районе. «</a:t>
            </a:r>
            <a:r>
              <a:rPr lang="en-US" sz="1600" dirty="0" smtClean="0"/>
              <a:t>SMS</a:t>
            </a:r>
            <a:r>
              <a:rPr lang="ru-RU" sz="1600" dirty="0" smtClean="0"/>
              <a:t>-дети» провели </a:t>
            </a:r>
            <a:r>
              <a:rPr lang="ru-RU" sz="1600" dirty="0" err="1" smtClean="0"/>
              <a:t>флеш-моб</a:t>
            </a:r>
            <a:r>
              <a:rPr lang="ru-RU" sz="1600" dirty="0" smtClean="0"/>
              <a:t> и раздавали оранжевые ленточки, символ – здоровые дети, здоровая нация.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29698" name="Рисунок 3" descr="Описание: C:\Users\Айнур\Desktop\здоровье нации в наших руках\DSCN33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4149080"/>
            <a:ext cx="3240360" cy="242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Рисунок 1" descr="Описание: C:\Users\Айнур\Desktop\здоровье нации в наших руках\DSCN33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76672"/>
            <a:ext cx="3456384" cy="25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Рисунок 7" descr="Описание: C:\Users\Айнур\Desktop\здоровье нации в наших руках\DSCN34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4274937"/>
            <a:ext cx="3456384" cy="25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Рисунок 6" descr="Описание: C:\Users\Айнур\Desktop\здоровье нации в наших руках\DSCN33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2780928"/>
            <a:ext cx="3096344" cy="2313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Акции «Внимание! Не хватает Внимания!»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548681"/>
            <a:ext cx="4244280" cy="3168351"/>
          </a:xfrm>
        </p:spPr>
        <p:txBody>
          <a:bodyPr>
            <a:normAutofit lnSpcReduction="10000"/>
          </a:bodyPr>
          <a:lstStyle/>
          <a:p>
            <a:r>
              <a:rPr lang="ru-RU" sz="1600" dirty="0" smtClean="0"/>
              <a:t>29 сентября 2012 года в рамках проведении акции «Внимание! Не хватает Внимания!» участники проекта «</a:t>
            </a:r>
            <a:r>
              <a:rPr lang="en-US" sz="1600" dirty="0" smtClean="0"/>
              <a:t>S</a:t>
            </a:r>
            <a:r>
              <a:rPr lang="ru-RU" sz="1600" dirty="0" smtClean="0"/>
              <a:t>а</a:t>
            </a:r>
            <a:r>
              <a:rPr lang="en-US" sz="1600" dirty="0" smtClean="0"/>
              <a:t>M</a:t>
            </a:r>
            <a:r>
              <a:rPr lang="ru-RU" sz="1600" dirty="0" smtClean="0"/>
              <a:t>о</a:t>
            </a:r>
            <a:r>
              <a:rPr lang="en-US" sz="1600" dirty="0" smtClean="0"/>
              <a:t>S</a:t>
            </a:r>
            <a:r>
              <a:rPr lang="ru-RU" sz="1600" dirty="0" err="1" smtClean="0"/>
              <a:t>тоятельные</a:t>
            </a:r>
            <a:r>
              <a:rPr lang="ru-RU" sz="1600" dirty="0" smtClean="0"/>
              <a:t> дети» на центральной улице нашего города раздавали пожилым людям и пенсионерам листовки с поздравлениями и пригласительные билеты на праздничный концерт, посвященный ко Дню пожилых людей. Так же предлагали свою помощь: донести тяжелые пакеты до дома или просто проводить.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ru-RU" dirty="0"/>
          </a:p>
        </p:txBody>
      </p:sp>
      <p:pic>
        <p:nvPicPr>
          <p:cNvPr id="5" name="Рисунок 4" descr="C:\Users\Айнур\Desktop\ярмарка\P9294556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20688"/>
            <a:ext cx="3744416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Айнур\Desktop\ярмарка\P9294550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861048"/>
            <a:ext cx="3528392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Айнур\Desktop\ярмарка\P9294553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3210023" cy="2442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Айнур\Desktop\ярмарка\P9294537.JP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212976"/>
            <a:ext cx="2016224" cy="2880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763688" y="0"/>
            <a:ext cx="569104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16 ноября в школе прошли мероприятия,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посвященные Международному  Дню  толерантности.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251520" y="692696"/>
            <a:ext cx="864096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этот день в школе мероприятия, сменяя друг друга, шли весь день: классные часы, акции, конкурс рисунков по темам: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Толерантный мир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Толерантный класс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Толерантная семья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В этих мероприятиях приняли участие ребята с 1 по 11 класс.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Активное участие приняли в конкурсе рисунков учащиеся 1-5-х классов, проведена выставка. Ребята нарисовали красочные рисунки, отражающие дружбу и хорошее отношение между сверстниками, в семье, межу народами мира.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В 1-2-х классах на классных часах ребята посмотрели мультфильм и презентацию о толерантности, провели обсуждение. Старшие классы  в подарок написали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комплименты и пожелания начальным классам.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Участники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антинаркотического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проекта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Самостоятельные дети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провели  акцию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Дерево толерантности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где учащимся школы  на листочках предлагалось написать, что нужно сделать, чтобы школа стала пространством толерантности, еще ребята высказывали свое мнение о том, каким они видят толерантного человека, толерантный класс, толерантную школу.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Айнур\Desktop\день толерантности\DSCN449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933056"/>
            <a:ext cx="3456384" cy="2484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Айнур\Desktop\день толерантности\DSCN447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3933056"/>
            <a:ext cx="2038973" cy="2719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Айнур\Desktop\день толерантности\DSCN449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221088"/>
            <a:ext cx="3025162" cy="226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Всероссийская антинаркотическая акция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«Сообщи, где торгуют смертью»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476672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 12 по 23 ноября 2012 стартовала Всероссийская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антинаркотическая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акция «Сообщи, где торгуют смертью». В ходе акции каждый человек, располагающий какой-либо информацией о возможных фактах незаконного потребления и оборота наркотиков, может на условиях анонимности сообщить данные сведения, поделиться наболевшей проблемой или попросить совета, позвонив на специальные телефонные номера.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Участники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антинаркотического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проекта «Самостоятельные дети»  прохожим раздавали листовки с телефонами доверия.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Айнур\Desktop\сообщи где торгуют смертью\DSCN4546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844824"/>
            <a:ext cx="3483645" cy="263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Айнур\Desktop\сообщи где торгуют смертью\DSCN4576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3600400" cy="280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Айнур\Desktop\сообщи где торгуют смертью\DSCN4583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117263"/>
            <a:ext cx="3600400" cy="2740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263885" y="43934"/>
            <a:ext cx="26162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Акция «Радуга сердец»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179512" y="548680"/>
            <a:ext cx="878497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12 октября 2012 года участниками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антинаркотического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проекта «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тоятельные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дети»  МБОУ «СОШ №1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г.Мамадыш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», в реабилитационном центре «Надежда» была организована насыщенная программа по проведению  акции «Радуга сердец». Цель акции – пропаганда здорового образа жизни и ознакомление детей с проектом   «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SMS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дети».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Сначала мы познакомили детей с проектом «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тоятельные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дети», показали видеофильм о проекте и раздали буклеты. Провели различные тренинги на сплоченность, очень порадовало и то, что дети были очень активными, жизнерадостными и дружелюбными. Затем мы раздали игрушки и сладости детям – это и являлось символом нашей акции. И в конце акции дети расписывались на плакате под лозунгом «Скажи свободе, жизни  - «Да!» Вот что выбираю Я! Дети центра «Надежда» остались очень довольными,  ведь общение, веселые игры и знакомства всегда оставляют только  теплые воспоминания. Нас также очень порадовало, что все воспитанники и педагоги центра были радушными, гостеприимными, и общительными. Мы договорились на том, что будем как можно чаще посещать реабилитационный центр  «Надежда», и нас эта новость очень обрадовала, потому что нет ничего счастливее, чем  видеть счастливые, добрые глаза детей.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Айнур\Desktop\радуга сердец\DSCN395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149080"/>
            <a:ext cx="3528392" cy="2504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Айнур\Desktop\радуга сердец\DSCN39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077072"/>
            <a:ext cx="3528392" cy="2577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3260647" y="-63787"/>
            <a:ext cx="26227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Антиалкогольная акция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«Мы за здоровую Россию»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431032" y="476672"/>
            <a:ext cx="871296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13 октября 2012 года участники Республиканского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антинаркотического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проекта 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SаMоSтоятельные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дети»  МБОУ «СОШ №1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г.Мамадыш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провели антиалкогольную акцию.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акции – пропаганда здорового образа жизни и привлечение внимания жителей города к проблемам употребления алкоголя среди несовершеннолетних, актуализация активной гражданской и правовой антиалкогольной позиции участников Республиканского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антинаркотического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проекта 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SаMоSтоятельные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дети». Участники акции раздавали прохожим листовки в которых написано об административной ответственности несовершеннолетних за употребление спиртных напитков и предлагали поставить свою подпись на плакате «Я – за здоровую Россию». Так же проводили разъяснительную работу с детьми и подростками об опасности для здоровья употребления спиртных напитков и раздавали буклеты.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9" name="Рисунок 1" descr="C:\Users\Айнур\Desktop\антиалкогольная акция\DSCN39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68960"/>
            <a:ext cx="3131840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Рисунок 7" descr="C:\Users\Айнур\Desktop\антиалкогольная акция\DSCN4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068960"/>
            <a:ext cx="3299453" cy="2474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Рисунок 6" descr="C:\Users\Айнур\Desktop\антиалкогольная акция\DSCN4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4005064"/>
            <a:ext cx="2915411" cy="2186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b="1" dirty="0" smtClean="0"/>
              <a:t>Цель проекта </a:t>
            </a:r>
            <a:br>
              <a:rPr lang="ru-RU" sz="5400" b="1" dirty="0" smtClean="0"/>
            </a:br>
            <a:endParaRPr lang="ru-RU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pPr marL="0" indent="0">
              <a:buFont typeface="Arial" charset="0"/>
              <a:buNone/>
              <a:defRPr/>
            </a:pPr>
            <a:r>
              <a:rPr lang="ru-RU" sz="2800" dirty="0" smtClean="0">
                <a:latin typeface="+mj-lt"/>
              </a:rPr>
              <a:t>предупреждение </a:t>
            </a:r>
            <a:r>
              <a:rPr lang="ru-RU" sz="2800" dirty="0">
                <a:latin typeface="+mj-lt"/>
              </a:rPr>
              <a:t>или задержание возраста первой пробы табака, алкоголя и психоактивных веществ детьми школьного возраста. </a:t>
            </a:r>
            <a:endParaRPr lang="ru-RU" sz="2000" b="1" dirty="0" smtClean="0">
              <a:latin typeface="+mj-lt"/>
            </a:endParaRPr>
          </a:p>
          <a:p>
            <a:pPr marL="0" indent="0">
              <a:buFont typeface="Arial" charset="0"/>
              <a:buNone/>
              <a:defRPr/>
            </a:pPr>
            <a:r>
              <a:rPr lang="ru-RU" sz="2800" b="1" dirty="0" smtClean="0">
                <a:latin typeface="+mj-lt"/>
              </a:rPr>
              <a:t>Участники проекта</a:t>
            </a:r>
          </a:p>
          <a:p>
            <a:pPr>
              <a:defRPr/>
            </a:pPr>
            <a:r>
              <a:rPr lang="ru-RU" sz="2800" dirty="0" smtClean="0">
                <a:latin typeface="+mj-lt"/>
              </a:rPr>
              <a:t>дети </a:t>
            </a:r>
            <a:r>
              <a:rPr lang="ru-RU" sz="2800" dirty="0">
                <a:latin typeface="+mj-lt"/>
              </a:rPr>
              <a:t>и подростки (5-11 класс</a:t>
            </a:r>
            <a:r>
              <a:rPr lang="ru-RU" sz="2800" dirty="0" smtClean="0">
                <a:latin typeface="+mj-lt"/>
              </a:rPr>
              <a:t>)</a:t>
            </a:r>
          </a:p>
          <a:p>
            <a:pPr>
              <a:defRPr/>
            </a:pPr>
            <a:r>
              <a:rPr lang="ru-RU" sz="2800" dirty="0" smtClean="0">
                <a:latin typeface="+mj-lt"/>
              </a:rPr>
              <a:t>родители</a:t>
            </a:r>
          </a:p>
          <a:p>
            <a:pPr>
              <a:defRPr/>
            </a:pPr>
            <a:r>
              <a:rPr lang="ru-RU" sz="2800" dirty="0" smtClean="0">
                <a:latin typeface="+mj-lt"/>
              </a:rPr>
              <a:t>педагоги</a:t>
            </a:r>
          </a:p>
          <a:p>
            <a:pPr>
              <a:defRPr/>
            </a:pPr>
            <a:r>
              <a:rPr lang="ru-RU" sz="2800" dirty="0" smtClean="0">
                <a:latin typeface="+mj-lt"/>
              </a:rPr>
              <a:t>учреждения, предоставляющие бонусы</a:t>
            </a:r>
          </a:p>
          <a:p>
            <a:pPr>
              <a:defRPr/>
            </a:pPr>
            <a:r>
              <a:rPr lang="ru-RU" sz="2800" dirty="0" smtClean="0">
                <a:latin typeface="+mj-lt"/>
              </a:rPr>
              <a:t>администрация муниципального образования</a:t>
            </a:r>
          </a:p>
          <a:p>
            <a:pPr>
              <a:buFontTx/>
              <a:buChar char="-"/>
              <a:defRPr/>
            </a:pPr>
            <a:endParaRPr lang="ru-RU" sz="2000" dirty="0" smtClean="0">
              <a:latin typeface="+mj-lt"/>
            </a:endParaRPr>
          </a:p>
          <a:p>
            <a:pPr>
              <a:buFontTx/>
              <a:buChar char="-"/>
              <a:defRPr/>
            </a:pPr>
            <a:endParaRPr lang="ru-RU" sz="2000" dirty="0" smtClean="0">
              <a:latin typeface="+mj-lt"/>
            </a:endParaRPr>
          </a:p>
          <a:p>
            <a:pPr>
              <a:buFontTx/>
              <a:buChar char="-"/>
              <a:defRPr/>
            </a:pPr>
            <a:endParaRPr lang="ru-RU" sz="2000" dirty="0" smtClean="0">
              <a:latin typeface="+mj-lt"/>
            </a:endParaRPr>
          </a:p>
          <a:p>
            <a:pPr marL="0" indent="0">
              <a:buFont typeface="Arial" charset="0"/>
              <a:buNone/>
              <a:defRPr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Акция «Выбирай вместе с нами здоровое будущее!»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251520" y="461596"/>
            <a:ext cx="864096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24 августа 2012 года участники проекта «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M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тоятельные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дети» на августовской конференции провели акцию под лозунгом «Выбирай вместе с нами здоровое будущее!» Цель акции – пропаганда здорового образа жизни,  отказ населения от вредных привычек. Участники раздавали памятки, магнитики, зеленые и желтые ленточки – символ здоровой нации.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3" name="Рисунок 1" descr="Описание: G:\Новая папка\6-NP9J_R3T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16832"/>
            <a:ext cx="3168352" cy="2384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Рисунок 2" descr="Описание: G:\Новая папка\BxT9krMBqEE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556792"/>
            <a:ext cx="3168352" cy="2370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Рисунок 3" descr="Описание: G:\Новая папка\REqr6_RvwW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077072"/>
            <a:ext cx="3312368" cy="24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Рисунок 5" descr="Описание: G:\Новая папка\nPSW19kMHv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4077072"/>
            <a:ext cx="3384677" cy="2547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ЗАРЯДКА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179512" y="506914"/>
            <a:ext cx="87849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30 ноября 2012 года в рамках акции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 как альтернатива пагубным привычкам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участники Республиканского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антинаркотического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проекта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Самостоятельные дети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провели в спортзале общешкольную зарядку. Все ученики были очень активными и позитивными.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Users\Айнур\Desktop\зарядка\DSCN4975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933056"/>
            <a:ext cx="3357364" cy="2517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Айнур\Desktop\зарядка\DSCN4977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12776"/>
            <a:ext cx="3141340" cy="2373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Айнур\Pictures\Моментальный снимок 1 (30.11.2012 10-47).pn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05064"/>
            <a:ext cx="3357364" cy="22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Айнур\Desktop\зарядка\DSCN4976.JP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3096344" cy="2304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686898" y="-123111"/>
            <a:ext cx="5926109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Тематическая дискотека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 лозунгом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Нет!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вредным привычкам, спорту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Да!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что выбираю Я!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359024" y="1052736"/>
            <a:ext cx="878497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30 ноября 2012 года в рамках акции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 как альтернатива пагубным               привычкам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участники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антиаркотического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проекта «Самостоятельные дети»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школе провели тематическую дискотеку под лозунгом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Нет!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вредным привычкам, спорту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Да!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вот что выбираю Я!   Дискотека сопровождалась конкурсной и развлекательной программой, в котором с удовольствием и активно участвовали ученики 9-11 классов.  Даже были команды из других школ. Так же во время дискотеки ученики расписывались на листовках под лозунгом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Нет!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вредным привычкам, спорту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Да!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вот что выбираю Я! На этой тематической дискотеке каждый для себя получил большой заряд энергии.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Айнур\Desktop\тематическая дискотека\DSCN5011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501008"/>
            <a:ext cx="3059832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Айнур\Desktop\тематическая дискотека\DSCN5026.JPG"/>
          <p:cNvPicPr/>
          <p:nvPr/>
        </p:nvPicPr>
        <p:blipFill>
          <a:blip r:embed="rId3" cstate="print">
            <a:extLst>
              <a:ext uri="{BEBA8EAE-BF5A-486C-A8C5-ECC9F3942E4B}">
                <a14:imgProps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4010025" cy="225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Айнур\Desktop\тематическая дискотека\DSCN5000.JPG"/>
          <p:cNvPicPr/>
          <p:nvPr/>
        </p:nvPicPr>
        <p:blipFill>
          <a:blip r:embed="rId10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996952"/>
            <a:ext cx="2016224" cy="2592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350912"/>
          </a:xfrm>
        </p:spPr>
        <p:txBody>
          <a:bodyPr>
            <a:normAutofit/>
          </a:bodyPr>
          <a:lstStyle/>
          <a:p>
            <a:pPr algn="ctr"/>
            <a:r>
              <a:rPr lang="ru-RU" sz="2000" b="1" u="sng" dirty="0" smtClean="0"/>
              <a:t>Акция </a:t>
            </a:r>
            <a:r>
              <a:rPr lang="ru-RU" sz="2000" b="1" u="sng" dirty="0" smtClean="0"/>
              <a:t>«Георгиевская ленточка»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4389120"/>
          </a:xfrm>
        </p:spPr>
        <p:txBody>
          <a:bodyPr>
            <a:normAutofit/>
          </a:bodyPr>
          <a:lstStyle/>
          <a:p>
            <a:r>
              <a:rPr lang="ru-RU" sz="1600" b="1" u="sng" dirty="0" smtClean="0"/>
              <a:t>С 6 мая стартует акция «Георгиевская ленточка</a:t>
            </a:r>
            <a:r>
              <a:rPr lang="ru-RU" sz="1600" b="1" u="sng" dirty="0" smtClean="0"/>
              <a:t>»</a:t>
            </a:r>
            <a:endParaRPr lang="ru-RU" sz="1600" dirty="0" smtClean="0"/>
          </a:p>
          <a:p>
            <a:r>
              <a:rPr lang="ru-RU" sz="1600" b="1" dirty="0" smtClean="0"/>
              <a:t>Знаком акции является так называемая «Георгиевская ленточка», цветовая гамма которой хорошо известна каждому и которая использовалась при создании одной из главных наград ВОВ — «Ордена Славы».</a:t>
            </a:r>
            <a:endParaRPr lang="ru-RU" sz="1600" dirty="0" smtClean="0"/>
          </a:p>
          <a:p>
            <a:r>
              <a:rPr lang="ru-RU" sz="1600" b="1" dirty="0" smtClean="0"/>
              <a:t>Призываем в этот день поставить на свои </a:t>
            </a:r>
            <a:r>
              <a:rPr lang="ru-RU" sz="1600" b="1" dirty="0" err="1" smtClean="0"/>
              <a:t>аватарки</a:t>
            </a:r>
            <a:r>
              <a:rPr lang="ru-RU" sz="1600" b="1" dirty="0" smtClean="0"/>
              <a:t> ленточку, в память этого великого дня и страны, которая стала победителем в этой жесточайшей войне, и если таких </a:t>
            </a:r>
            <a:r>
              <a:rPr lang="ru-RU" sz="1600" b="1" dirty="0" err="1" smtClean="0"/>
              <a:t>аватарок</a:t>
            </a:r>
            <a:r>
              <a:rPr lang="ru-RU" sz="1600" b="1" dirty="0" smtClean="0"/>
              <a:t> будет много, то пусть это покажет нашим врагам, что вновь есть сила, которая способна им противостоять, а нам даст ощущение уверенности и давно забытого «чувства локтя»! </a:t>
            </a:r>
            <a:endParaRPr lang="ru-RU" sz="1600" dirty="0" smtClean="0"/>
          </a:p>
          <a:p>
            <a:r>
              <a:rPr lang="ru-RU" sz="1600" b="1" dirty="0" smtClean="0"/>
              <a:t>Вместе мы сильнее!</a:t>
            </a:r>
            <a:endParaRPr lang="ru-RU" sz="1600" dirty="0" smtClean="0"/>
          </a:p>
          <a:p>
            <a:r>
              <a:rPr lang="ru-RU" sz="1600" b="1" dirty="0" smtClean="0"/>
              <a:t>4  и 6 мая мы провели акцию «Георгиевская ленточка». На улице Советская нашего города раздавали прохожим георгиевские ленточки и поздравляли с праздником Победы.</a:t>
            </a:r>
            <a:endParaRPr lang="ru-RU" sz="1600" dirty="0" smtClean="0"/>
          </a:p>
          <a:p>
            <a:endParaRPr lang="ru-RU" sz="1600" dirty="0"/>
          </a:p>
        </p:txBody>
      </p:sp>
      <p:pic>
        <p:nvPicPr>
          <p:cNvPr id="4" name="Рисунок 3" descr="IMG_327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437112"/>
            <a:ext cx="259228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IMG_327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4437112"/>
            <a:ext cx="2592288" cy="178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Всероссийская </a:t>
            </a:r>
            <a:r>
              <a:rPr lang="ru-RU" sz="2000" b="1" dirty="0" err="1" smtClean="0"/>
              <a:t>антинаркотическая</a:t>
            </a:r>
            <a:r>
              <a:rPr lang="ru-RU" sz="2000" b="1" dirty="0" smtClean="0"/>
              <a:t> акция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«Сообщи, где торгуют смертью»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836712"/>
            <a:ext cx="8229600" cy="438912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400" b="1" dirty="0" smtClean="0"/>
              <a:t> </a:t>
            </a:r>
            <a:endParaRPr lang="ru-RU" sz="1400" dirty="0" smtClean="0"/>
          </a:p>
          <a:p>
            <a:r>
              <a:rPr lang="ru-RU" sz="1600" dirty="0" smtClean="0"/>
              <a:t>С  19 по 29  марта  2013  стартовала Всероссийская </a:t>
            </a:r>
            <a:r>
              <a:rPr lang="ru-RU" sz="1600" dirty="0" err="1" smtClean="0"/>
              <a:t>антинаркотическая</a:t>
            </a:r>
            <a:r>
              <a:rPr lang="ru-RU" sz="1600" dirty="0" smtClean="0"/>
              <a:t> акция «Сообщи, где торгуют смертью». В ходе акции каждый человек, располагающий какой-либо информацией о возможных фактах незаконного потребления и оборота наркотиков, может на условиях анонимности сообщить данные сведения, поделиться наболевшей проблемой или попросить совета, позвонив на специальные телефонные номера.</a:t>
            </a:r>
          </a:p>
          <a:p>
            <a:r>
              <a:rPr lang="ru-RU" sz="1600" dirty="0" smtClean="0"/>
              <a:t>Участники </a:t>
            </a:r>
            <a:r>
              <a:rPr lang="ru-RU" sz="1600" dirty="0" err="1" smtClean="0"/>
              <a:t>антинаркотического</a:t>
            </a:r>
            <a:r>
              <a:rPr lang="ru-RU" sz="1600" dirty="0" smtClean="0"/>
              <a:t> проекта «Самостоятельные дети»  прохожим раздавали листовки с телефонами доверия.</a:t>
            </a:r>
            <a:r>
              <a:rPr lang="ru-RU" sz="1600" b="1" dirty="0" smtClean="0"/>
              <a:t>                       </a:t>
            </a:r>
            <a:endParaRPr lang="ru-RU" sz="1600" dirty="0" smtClean="0"/>
          </a:p>
          <a:p>
            <a:r>
              <a:rPr lang="ru-RU" sz="1600" b="1" u="sng" dirty="0" smtClean="0"/>
              <a:t> Телефоны доверия: </a:t>
            </a:r>
            <a:endParaRPr lang="ru-RU" sz="1600" dirty="0" smtClean="0"/>
          </a:p>
          <a:p>
            <a:pPr lvl="0"/>
            <a:r>
              <a:rPr lang="ru-RU" sz="1600" dirty="0" err="1" smtClean="0"/>
              <a:t>Мамадышская</a:t>
            </a:r>
            <a:r>
              <a:rPr lang="ru-RU" sz="1600" dirty="0" smtClean="0"/>
              <a:t> ЦРБ (врач-нарколог) –   </a:t>
            </a:r>
          </a:p>
          <a:p>
            <a:r>
              <a:rPr lang="ru-RU" sz="1600" dirty="0" smtClean="0"/>
              <a:t>89600736916 – круглосуточно</a:t>
            </a:r>
          </a:p>
          <a:p>
            <a:pPr lvl="0"/>
            <a:r>
              <a:rPr lang="ru-RU" sz="1600" dirty="0" err="1" smtClean="0"/>
              <a:t>Мамадышская</a:t>
            </a:r>
            <a:r>
              <a:rPr lang="ru-RU" sz="1600" dirty="0" smtClean="0"/>
              <a:t> ЦРБ –</a:t>
            </a:r>
          </a:p>
          <a:p>
            <a:r>
              <a:rPr lang="ru-RU" sz="1600" dirty="0" smtClean="0"/>
              <a:t>8(85563) 3-22-96 -  с 8.00 ч. до 17.00 ч.</a:t>
            </a:r>
          </a:p>
          <a:p>
            <a:pPr lvl="0"/>
            <a:r>
              <a:rPr lang="ru-RU" sz="1600" dirty="0" smtClean="0"/>
              <a:t>ОВД </a:t>
            </a:r>
            <a:r>
              <a:rPr lang="ru-RU" sz="1600" dirty="0" err="1" smtClean="0"/>
              <a:t>Мамадышского</a:t>
            </a:r>
            <a:r>
              <a:rPr lang="ru-RU" sz="1600" dirty="0" smtClean="0"/>
              <a:t> района –</a:t>
            </a:r>
          </a:p>
          <a:p>
            <a:r>
              <a:rPr lang="ru-RU" sz="1600" dirty="0" smtClean="0"/>
              <a:t>8(85563) 3-14-65 – круглосуточно</a:t>
            </a:r>
          </a:p>
          <a:p>
            <a:pPr lvl="0"/>
            <a:r>
              <a:rPr lang="ru-RU" sz="1600" dirty="0" smtClean="0"/>
              <a:t>Центр социального обслуживания населения –</a:t>
            </a:r>
          </a:p>
          <a:p>
            <a:r>
              <a:rPr lang="ru-RU" sz="1600" dirty="0" smtClean="0"/>
              <a:t>0-50 – с 8.00 ч. до 17.00 ч.</a:t>
            </a:r>
          </a:p>
          <a:p>
            <a:pPr lvl="0"/>
            <a:r>
              <a:rPr lang="ru-RU" sz="1600" dirty="0" err="1" smtClean="0"/>
              <a:t>Елабужский</a:t>
            </a:r>
            <a:r>
              <a:rPr lang="ru-RU" sz="1600" dirty="0" smtClean="0"/>
              <a:t> МРО УФСКН РФ по РТ –</a:t>
            </a:r>
          </a:p>
          <a:p>
            <a:r>
              <a:rPr lang="ru-RU" sz="1600" dirty="0" smtClean="0"/>
              <a:t>8(85557) 3-97-70 - с 8.00 ч. до 17.00 ч.</a:t>
            </a:r>
          </a:p>
          <a:p>
            <a:endParaRPr lang="ru-RU" sz="1400" dirty="0"/>
          </a:p>
        </p:txBody>
      </p:sp>
      <p:pic>
        <p:nvPicPr>
          <p:cNvPr id="5" name="Рисунок 4" descr="C:\Users\Айнур\Desktop\акция сообщи,где торгуют смертью\IMG_31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4221088"/>
            <a:ext cx="381642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Айнур\Desktop\акция сообщи,где торгуют смертью\IMG_309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276872"/>
            <a:ext cx="3078857" cy="209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WordArt 4"/>
          <p:cNvSpPr>
            <a:spLocks noChangeArrowheads="1" noChangeShapeType="1" noTextEdit="1"/>
          </p:cNvSpPr>
          <p:nvPr/>
        </p:nvSpPr>
        <p:spPr bwMode="auto">
          <a:xfrm>
            <a:off x="1259632" y="188640"/>
            <a:ext cx="2486025" cy="9144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406E8C"/>
                </a:solidFill>
                <a:effectLst/>
                <a:latin typeface="Impact"/>
              </a:rPr>
              <a:t>ДОРОГОЙ ДРУГ!!!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406E8C"/>
              </a:solidFill>
              <a:effectLst/>
              <a:latin typeface="Impact"/>
            </a:endParaRPr>
          </a:p>
        </p:txBody>
      </p:sp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1547664" y="1196752"/>
            <a:ext cx="1971675" cy="323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ХОЧЕШЬ</a:t>
            </a:r>
            <a:endParaRPr lang="ru-RU" sz="3600" kern="10" spc="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331640" y="2708920"/>
            <a:ext cx="2609850" cy="57834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/>
                <a:latin typeface="Impact"/>
              </a:rPr>
              <a:t>"ГОРЯЧИЕ СЕРДЦА"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B0F0"/>
              </a:solidFill>
              <a:effectLst/>
              <a:latin typeface="Impact"/>
            </a:endParaRPr>
          </a:p>
        </p:txBody>
      </p:sp>
      <p:sp>
        <p:nvSpPr>
          <p:cNvPr id="1025" name="WordArt 1"/>
          <p:cNvSpPr>
            <a:spLocks noChangeArrowheads="1" noChangeShapeType="1" noTextEdit="1"/>
          </p:cNvSpPr>
          <p:nvPr/>
        </p:nvSpPr>
        <p:spPr bwMode="auto">
          <a:xfrm>
            <a:off x="1259632" y="5229200"/>
            <a:ext cx="2880320" cy="10081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БЕРЕГИТЕ СВОЕ ЗДОРОВЬЕ</a:t>
            </a:r>
          </a:p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И СВОИХ БЛИЗКИХ!!!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-324544" y="4941168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67544" y="1544162"/>
            <a:ext cx="4392488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E3E6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СДЕЛАТЬ СВОЮ ЖИЗНЬ БОЛЕЕ ИНТЕРЕСНОЙ И ЗДОРОВОЙ?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E3E6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ОБРЕСТИ НОВЫХ ДРУЗЕЙ ПО ВСЕЙ РЕСПУБЛИКЕ ТАТАРСТАН?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E3E6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ПРИНОСИТЬ ПОЛЬЗУ СВОЕЙ РОДИНЕ?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3E3E67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E3E6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ТОГДА ОТРЯД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251521" y="2671028"/>
            <a:ext cx="4608512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3E3E67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solidFill>
                <a:srgbClr val="3E3E67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3E3E67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solidFill>
                <a:srgbClr val="3E3E67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E3E6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РАМКАХ РЕСПУБЛИКАНСКОГО АНТИНАРКОТИЧЕСКОГО ПРОЕКТА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25F64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25F6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25F6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rgbClr val="325F6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тоятельные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25F6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25F6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ети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25F64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E3E6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ПРИГЛАШАЕТ ТЕБЯ В СВОИ РЯДЫ!!!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E3E6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ПРОЕКТЕ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E3E67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E3E6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E3E6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rgbClr val="3E3E6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тоятельные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E3E6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E3E6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ети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E3E67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E3E6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БОЛЕЕ ПОДРОБНО ТЫ МОЖЕШЬ УЗНАТЬ НА САЙТЕ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325F6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www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325F6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rgbClr val="325F6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antinarc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325F6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rgbClr val="325F6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ru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3E3E6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 ГРУППЕ САЙТА </a:t>
            </a:r>
            <a:r>
              <a:rPr kumimoji="0" lang="ru-RU" sz="1100" b="1" i="0" u="sng" strike="noStrike" cap="none" normalizeH="0" baseline="0" dirty="0" smtClean="0">
                <a:ln>
                  <a:noFill/>
                </a:ln>
                <a:solidFill>
                  <a:srgbClr val="325F64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100" b="1" i="0" u="sng" strike="noStrike" cap="none" normalizeH="0" baseline="0" dirty="0" err="1" smtClean="0">
                <a:ln>
                  <a:noFill/>
                </a:ln>
                <a:solidFill>
                  <a:srgbClr val="325F6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ВКонтакте</a:t>
            </a:r>
            <a:r>
              <a:rPr kumimoji="0" lang="ru-RU" sz="1100" b="1" i="0" u="sng" strike="noStrike" cap="none" normalizeH="0" baseline="0" dirty="0" smtClean="0">
                <a:ln>
                  <a:noFill/>
                </a:ln>
                <a:solidFill>
                  <a:srgbClr val="325F64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1" i="0" u="sng" strike="noStrike" cap="none" normalizeH="0" baseline="0" dirty="0" smtClean="0">
                <a:ln>
                  <a:noFill/>
                </a:ln>
                <a:solidFill>
                  <a:srgbClr val="325F6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1100" b="1" i="0" u="sng" strike="noStrike" cap="none" normalizeH="0" baseline="0" dirty="0" smtClean="0">
                <a:ln>
                  <a:noFill/>
                </a:ln>
                <a:solidFill>
                  <a:srgbClr val="325F64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en-US" sz="11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1100" b="1" i="0" u="sng" strike="noStrike" cap="none" normalizeH="0" baseline="0" dirty="0" smtClean="0">
                <a:ln>
                  <a:noFill/>
                </a:ln>
                <a:solidFill>
                  <a:srgbClr val="325F6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en-US" sz="11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1100" b="1" i="0" u="sng" strike="noStrike" cap="none" normalizeH="0" baseline="0" dirty="0" smtClean="0">
                <a:ln>
                  <a:noFill/>
                </a:ln>
                <a:solidFill>
                  <a:srgbClr val="325F6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en-US" sz="11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1100" b="1" i="0" u="sng" strike="noStrike" cap="none" normalizeH="0" baseline="0" dirty="0" err="1" smtClean="0">
                <a:ln>
                  <a:noFill/>
                </a:ln>
                <a:solidFill>
                  <a:srgbClr val="325F6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тоятельные</a:t>
            </a:r>
            <a:r>
              <a:rPr kumimoji="0" lang="ru-RU" sz="1100" b="1" i="0" u="sng" strike="noStrike" cap="none" normalizeH="0" baseline="0" dirty="0" smtClean="0">
                <a:ln>
                  <a:noFill/>
                </a:ln>
                <a:solidFill>
                  <a:srgbClr val="325F6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дети г. Мамадыш</a:t>
            </a:r>
            <a:r>
              <a:rPr kumimoji="0" lang="ru-RU" sz="1100" b="1" i="0" u="sng" strike="noStrike" cap="none" normalizeH="0" baseline="0" dirty="0" smtClean="0">
                <a:ln>
                  <a:noFill/>
                </a:ln>
                <a:solidFill>
                  <a:srgbClr val="325F64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C:\Documents and Settings\1\Рабочий стол\ПРОЕКТ СМС-ДЕТИ\31 мая россия без табака акция\102_906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60648"/>
            <a:ext cx="367240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1\Рабочий стол\СОХРАНЕННЫЕ ФОТО\DAL9-zLat5o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3645024"/>
            <a:ext cx="3438472" cy="27081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4000" b="1" dirty="0" smtClean="0">
                <a:solidFill>
                  <a:schemeClr val="accent1"/>
                </a:solidFill>
                <a:cs typeface="Tahoma" pitchFamily="34" charset="0"/>
              </a:rPr>
              <a:t>Долгосрочные результаты проекта</a:t>
            </a:r>
          </a:p>
        </p:txBody>
      </p:sp>
      <p:sp>
        <p:nvSpPr>
          <p:cNvPr id="5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+mj-lt"/>
              </a:rPr>
              <a:t>снижение числа детей школьного возраста, допускающих первую пробу табака, алкоголя, </a:t>
            </a:r>
            <a:r>
              <a:rPr lang="ru-RU" sz="2800" b="1" dirty="0" err="1" smtClean="0">
                <a:latin typeface="+mj-lt"/>
              </a:rPr>
              <a:t>психоактивных</a:t>
            </a:r>
            <a:r>
              <a:rPr lang="ru-RU" sz="2800" b="1" dirty="0" smtClean="0">
                <a:latin typeface="+mj-lt"/>
              </a:rPr>
              <a:t> веществ</a:t>
            </a:r>
          </a:p>
          <a:p>
            <a:r>
              <a:rPr lang="ru-RU" sz="2800" b="1" dirty="0" smtClean="0">
                <a:latin typeface="+mj-lt"/>
              </a:rPr>
              <a:t>распространение и закрепление у детей школьного возраста имиджа уважаемого и успешного человека, жизненной ценностью которого является бережное отношение к своему здоровью и ответственность за свои поступки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82352"/>
          </a:xfrm>
        </p:spPr>
        <p:txBody>
          <a:bodyPr/>
          <a:lstStyle/>
          <a:p>
            <a:pPr algn="ctr"/>
            <a:r>
              <a:rPr lang="ru-RU" sz="5400" b="1" dirty="0" smtClean="0">
                <a:solidFill>
                  <a:srgbClr val="618CE1"/>
                </a:solidFill>
              </a:rPr>
              <a:t>Задачи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- разработка и реализация эффективных механизмов, форм и методов профилактической работы с различными целевыми группами учащихся;</a:t>
            </a:r>
            <a:br>
              <a:rPr lang="ru-RU" dirty="0" smtClean="0"/>
            </a:br>
            <a:r>
              <a:rPr lang="ru-RU" dirty="0" smtClean="0"/>
              <a:t>- осуществление обучения участников проекта, занимающихся пропагандой здорового образа жизни;</a:t>
            </a:r>
            <a:r>
              <a:rPr lang="ru-RU" b="1" dirty="0" smtClean="0"/>
              <a:t>					</a:t>
            </a:r>
            <a:endParaRPr lang="ru-RU" dirty="0" smtClean="0"/>
          </a:p>
          <a:p>
            <a:r>
              <a:rPr lang="ru-RU" dirty="0" smtClean="0"/>
              <a:t>- организация и проведение социально-значимых мероприятий: проведение молодёжных акций различной направленности, благотворительные акции и т.п.;</a:t>
            </a:r>
            <a:r>
              <a:rPr lang="ru-RU" b="1" dirty="0" smtClean="0"/>
              <a:t>							</a:t>
            </a:r>
            <a:endParaRPr lang="ru-RU" dirty="0" smtClean="0"/>
          </a:p>
          <a:p>
            <a:r>
              <a:rPr lang="ru-RU" dirty="0" smtClean="0"/>
              <a:t>- взаимодействие с государственными органами и общественными  организациями, заинтересованными в осуществлении деятельности участников проекта; 							</a:t>
            </a:r>
          </a:p>
          <a:p>
            <a:r>
              <a:rPr lang="ru-RU" dirty="0" smtClean="0"/>
              <a:t>-</a:t>
            </a:r>
            <a:r>
              <a:rPr lang="ru-RU" b="1" dirty="0" smtClean="0"/>
              <a:t> </a:t>
            </a:r>
            <a:r>
              <a:rPr lang="ru-RU" dirty="0" smtClean="0"/>
              <a:t>провести информационно-разъяснительные мероприятия с родителями в учреждениях дополнительного образования;</a:t>
            </a:r>
            <a:r>
              <a:rPr lang="ru-RU" b="1" dirty="0" smtClean="0"/>
              <a:t> 	</a:t>
            </a:r>
          </a:p>
          <a:p>
            <a:pPr>
              <a:buNone/>
            </a:pPr>
            <a:r>
              <a:rPr lang="ru-RU" b="1" dirty="0" smtClean="0"/>
              <a:t>	</a:t>
            </a:r>
            <a:endParaRPr lang="ru-RU" dirty="0" smtClean="0"/>
          </a:p>
          <a:p>
            <a:r>
              <a:rPr lang="ru-RU" dirty="0" smtClean="0"/>
              <a:t>-</a:t>
            </a:r>
            <a:r>
              <a:rPr lang="ru-RU" b="1" dirty="0" smtClean="0"/>
              <a:t> </a:t>
            </a:r>
            <a:r>
              <a:rPr lang="ru-RU" dirty="0" smtClean="0"/>
              <a:t>заключить контракты с учащимися образовательных учреждений;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-</a:t>
            </a:r>
            <a:r>
              <a:rPr lang="ru-RU" b="1" dirty="0" smtClean="0"/>
              <a:t> </a:t>
            </a:r>
            <a:r>
              <a:rPr lang="ru-RU" dirty="0" smtClean="0"/>
              <a:t>организовать мониторинг реализации проекта;</a:t>
            </a:r>
            <a:r>
              <a:rPr lang="ru-RU" b="1" dirty="0" smtClean="0"/>
              <a:t>	 </a:t>
            </a:r>
          </a:p>
          <a:p>
            <a:pPr>
              <a:buNone/>
            </a:pPr>
            <a:r>
              <a:rPr lang="ru-RU" b="1" dirty="0" smtClean="0"/>
              <a:t>		</a:t>
            </a:r>
            <a:endParaRPr lang="ru-RU" dirty="0" smtClean="0"/>
          </a:p>
          <a:p>
            <a:r>
              <a:rPr lang="ru-RU" dirty="0" smtClean="0"/>
              <a:t>-</a:t>
            </a:r>
            <a:r>
              <a:rPr lang="ru-RU" b="1" dirty="0" smtClean="0"/>
              <a:t> </a:t>
            </a:r>
            <a:r>
              <a:rPr lang="ru-RU" dirty="0" smtClean="0"/>
              <a:t>пропагандировать проект через средства массовой информации.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44616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- создание условий самореализации для подростков  через проект;</a:t>
            </a:r>
            <a:endParaRPr lang="ru-RU" sz="1800" dirty="0" smtClean="0"/>
          </a:p>
          <a:p>
            <a:r>
              <a:rPr lang="ru-RU" sz="1800" b="1" dirty="0" smtClean="0"/>
              <a:t>- расширение сферы социального взаимодействия и сотрудничества с благотворительными фондами и волонтёрами других организаций</a:t>
            </a:r>
            <a:endParaRPr lang="ru-RU" sz="1800" dirty="0" smtClean="0"/>
          </a:p>
          <a:p>
            <a:r>
              <a:rPr lang="ru-RU" sz="1800" b="1" dirty="0" smtClean="0"/>
              <a:t>- проведение профилактической работы с подростками  и молодёжью города  (беседы, тренинги, тематические игры, дискуссии, акции);</a:t>
            </a:r>
            <a:endParaRPr lang="ru-RU" sz="1800" dirty="0" smtClean="0"/>
          </a:p>
          <a:p>
            <a:r>
              <a:rPr lang="ru-RU" sz="1800" b="1" dirty="0" smtClean="0"/>
              <a:t>- проведение профилактической работы с подростками  и молодёжью города  (беседы, тренинги, тематические игры, дискуссии, акции);</a:t>
            </a:r>
            <a:endParaRPr lang="ru-RU" sz="1800" dirty="0" smtClean="0"/>
          </a:p>
          <a:p>
            <a:r>
              <a:rPr lang="ru-RU" sz="1800" b="1" dirty="0" smtClean="0"/>
              <a:t>привлечение новых единомышленников к участию в проекте «</a:t>
            </a:r>
            <a:r>
              <a:rPr lang="en-US" sz="1800" b="1" dirty="0" smtClean="0"/>
              <a:t>S</a:t>
            </a:r>
            <a:r>
              <a:rPr lang="ru-RU" sz="1800" b="1" dirty="0" smtClean="0"/>
              <a:t>а</a:t>
            </a:r>
            <a:r>
              <a:rPr lang="en-US" sz="1800" b="1" dirty="0" smtClean="0"/>
              <a:t>M</a:t>
            </a:r>
            <a:r>
              <a:rPr lang="ru-RU" sz="1800" b="1" dirty="0" smtClean="0"/>
              <a:t>о</a:t>
            </a:r>
            <a:r>
              <a:rPr lang="en-US" sz="1800" b="1" dirty="0" smtClean="0"/>
              <a:t>S</a:t>
            </a:r>
            <a:r>
              <a:rPr lang="ru-RU" sz="1800" b="1" dirty="0" err="1" smtClean="0"/>
              <a:t>тоятельные</a:t>
            </a:r>
            <a:r>
              <a:rPr lang="ru-RU" sz="1800" b="1" dirty="0" smtClean="0"/>
              <a:t> дети».</a:t>
            </a:r>
            <a:endParaRPr lang="ru-RU" sz="1800" dirty="0" smtClean="0"/>
          </a:p>
          <a:p>
            <a:r>
              <a:rPr lang="ru-RU" sz="1800" b="1" dirty="0" smtClean="0"/>
              <a:t>- формирование в подростковой и молодёжной среде установки на активную жизненную позицию, навыков социально-ответственного поведения;</a:t>
            </a:r>
            <a:endParaRPr lang="ru-RU" sz="1800" dirty="0" smtClean="0"/>
          </a:p>
          <a:p>
            <a:r>
              <a:rPr lang="ru-RU" sz="1900" b="1" dirty="0" smtClean="0"/>
              <a:t>- формирование в подростковой и молодёжной среде установки на активную жизненную позицию, навыков социально-ответственного поведения;</a:t>
            </a:r>
          </a:p>
          <a:p>
            <a:r>
              <a:rPr lang="ru-RU" sz="1800" b="1" dirty="0" smtClean="0"/>
              <a:t>-   пропаганда среди подростков здорового образа жизни;</a:t>
            </a:r>
            <a:endParaRPr lang="ru-RU" sz="1800" dirty="0" smtClean="0"/>
          </a:p>
          <a:p>
            <a:endParaRPr lang="ru-RU" sz="1900" dirty="0" smtClean="0"/>
          </a:p>
          <a:p>
            <a:endParaRPr lang="ru-RU" dirty="0"/>
          </a:p>
        </p:txBody>
      </p:sp>
      <p:sp>
        <p:nvSpPr>
          <p:cNvPr id="2050" name="WordArt 2"/>
          <p:cNvSpPr>
            <a:spLocks noGrp="1" noChangeArrowheads="1" noChangeShapeType="1" noTextEdit="1"/>
          </p:cNvSpPr>
          <p:nvPr>
            <p:ph type="title"/>
          </p:nvPr>
        </p:nvSpPr>
        <p:spPr bwMode="auto">
          <a:xfrm>
            <a:off x="395536" y="0"/>
            <a:ext cx="8229600" cy="1143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/>
                <a:latin typeface="Impact"/>
              </a:rPr>
              <a:t>Направления деятельности: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B0F0"/>
              </a:solidFill>
              <a:effectLst/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5536" y="1556792"/>
            <a:ext cx="4038600" cy="443484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УЧАСТНИКИ ОТРЯДА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8024" y="2276872"/>
            <a:ext cx="4038600" cy="1728192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Наш девиз: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 «Горячее сердце бьется в груди, большие дороги у нас впереди.»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26064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РЕСПУБЛИКАНСКИЙ АНТИНАРКОТИЧЕСКИЙ ПРОЕКТ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«</a:t>
            </a:r>
            <a:r>
              <a:rPr lang="en-US" b="1" dirty="0" smtClean="0">
                <a:solidFill>
                  <a:srgbClr val="FF0000"/>
                </a:solidFill>
              </a:rPr>
              <a:t>S</a:t>
            </a:r>
            <a:r>
              <a:rPr lang="ru-RU" b="1" dirty="0" smtClean="0"/>
              <a:t>а</a:t>
            </a:r>
            <a:r>
              <a:rPr lang="en-US" b="1" dirty="0" smtClean="0">
                <a:solidFill>
                  <a:srgbClr val="FF0000"/>
                </a:solidFill>
              </a:rPr>
              <a:t>M</a:t>
            </a:r>
            <a:r>
              <a:rPr lang="ru-RU" b="1" dirty="0" smtClean="0"/>
              <a:t>о</a:t>
            </a:r>
            <a:r>
              <a:rPr lang="en-US" b="1" dirty="0" smtClean="0">
                <a:solidFill>
                  <a:srgbClr val="FF0000"/>
                </a:solidFill>
              </a:rPr>
              <a:t>S</a:t>
            </a:r>
            <a:r>
              <a:rPr lang="ru-RU" b="1" dirty="0" err="1" smtClean="0"/>
              <a:t>тоятельные</a:t>
            </a:r>
            <a:r>
              <a:rPr lang="ru-RU" b="1" dirty="0" smtClean="0"/>
              <a:t>  </a:t>
            </a:r>
            <a:r>
              <a:rPr lang="ru-RU" b="1" dirty="0" smtClean="0">
                <a:solidFill>
                  <a:srgbClr val="FF0000"/>
                </a:solidFill>
              </a:rPr>
              <a:t>дети</a:t>
            </a:r>
            <a:r>
              <a:rPr lang="ru-RU" b="1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МБОУ «СОШ №1 </a:t>
            </a:r>
            <a:r>
              <a:rPr lang="ru-RU" b="1" dirty="0" err="1" smtClean="0"/>
              <a:t>г.Мамадыш</a:t>
            </a:r>
            <a:endParaRPr lang="ru-RU" dirty="0"/>
          </a:p>
        </p:txBody>
      </p:sp>
      <p:pic>
        <p:nvPicPr>
          <p:cNvPr id="6" name="Рисунок 5" descr="C:\Documents and Settings\1\Рабочий стол\a_71d887d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4" name="WordArt 2"/>
          <p:cNvSpPr>
            <a:spLocks noGrp="1" noChangeArrowheads="1" noChangeShapeType="1" noTextEdit="1"/>
          </p:cNvSpPr>
          <p:nvPr>
            <p:ph type="title"/>
          </p:nvPr>
        </p:nvSpPr>
        <p:spPr bwMode="auto">
          <a:xfrm>
            <a:off x="251520" y="2060848"/>
            <a:ext cx="4125913" cy="79181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/>
                <a:latin typeface="Impact"/>
              </a:rPr>
              <a:t>"ГОРЯЧИЕ СЕРДЦА"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B0F0"/>
              </a:solidFill>
              <a:effectLst/>
              <a:latin typeface="Impact"/>
            </a:endParaRPr>
          </a:p>
        </p:txBody>
      </p:sp>
      <p:sp>
        <p:nvSpPr>
          <p:cNvPr id="3075" name="WordArt 3"/>
          <p:cNvSpPr>
            <a:spLocks noChangeArrowheads="1" noChangeShapeType="1" noTextEdit="1"/>
          </p:cNvSpPr>
          <p:nvPr/>
        </p:nvSpPr>
        <p:spPr bwMode="auto">
          <a:xfrm>
            <a:off x="5076056" y="4149080"/>
            <a:ext cx="3456384" cy="19442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00206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Мы</a:t>
            </a:r>
          </a:p>
          <a:p>
            <a:pPr algn="ctr" rtl="0"/>
            <a:r>
              <a:rPr lang="ru-RU" sz="3600" kern="10" spc="0" dirty="0" smtClean="0">
                <a:ln w="12700">
                  <a:solidFill>
                    <a:srgbClr val="00206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за здоровый </a:t>
            </a:r>
          </a:p>
          <a:p>
            <a:pPr algn="ctr" rtl="0"/>
            <a:r>
              <a:rPr lang="ru-RU" sz="3600" kern="10" spc="0" dirty="0" smtClean="0">
                <a:ln w="12700">
                  <a:solidFill>
                    <a:srgbClr val="00206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образ жизни!</a:t>
            </a:r>
            <a:endParaRPr lang="ru-RU" sz="3600" kern="10" spc="0" dirty="0">
              <a:ln w="12700">
                <a:solidFill>
                  <a:srgbClr val="00206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9" name="Рисунок 8" descr="H:\ПРОЕКТ СМС-ДЕТИ\31 мая россия без табака акция\102E91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924944"/>
            <a:ext cx="4276398" cy="34274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>Посвящение в ряды участников Республиканского </a:t>
            </a:r>
            <a:r>
              <a:rPr lang="ru-RU" sz="2200" b="1" dirty="0" err="1" smtClean="0"/>
              <a:t>антинаркотического</a:t>
            </a:r>
            <a:r>
              <a:rPr lang="ru-RU" sz="2200" b="1" dirty="0" smtClean="0"/>
              <a:t> проекта «</a:t>
            </a:r>
            <a:r>
              <a:rPr lang="ru-RU" sz="2200" b="1" dirty="0" err="1" smtClean="0"/>
              <a:t>SaMoSтоятельные</a:t>
            </a:r>
            <a:r>
              <a:rPr lang="ru-RU" sz="2200" b="1" dirty="0" smtClean="0"/>
              <a:t> дети»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692696"/>
            <a:ext cx="4392488" cy="590465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400" b="1" dirty="0" smtClean="0"/>
              <a:t>25 мая 2012 года на базе Школьного центра </a:t>
            </a:r>
            <a:r>
              <a:rPr lang="ru-RU" sz="1400" b="1" dirty="0" err="1" smtClean="0"/>
              <a:t>психолого-медико-социального</a:t>
            </a:r>
            <a:r>
              <a:rPr lang="ru-RU" sz="1400" b="1" dirty="0" smtClean="0"/>
              <a:t> сопровождения «Ресурс» Московского района г. Казани состоялось посвящение в ряды участников Республиканского </a:t>
            </a:r>
            <a:r>
              <a:rPr lang="ru-RU" sz="1400" b="1" dirty="0" err="1" smtClean="0"/>
              <a:t>антинаркотического</a:t>
            </a:r>
            <a:r>
              <a:rPr lang="ru-RU" sz="1400" b="1" dirty="0" smtClean="0"/>
              <a:t> проекта «</a:t>
            </a:r>
            <a:r>
              <a:rPr lang="ru-RU" sz="1400" b="1" dirty="0" err="1" smtClean="0"/>
              <a:t>SaMoSтоятельные</a:t>
            </a:r>
            <a:r>
              <a:rPr lang="ru-RU" sz="1400" b="1" dirty="0" smtClean="0"/>
              <a:t> дети» двадцати учащихся 7-10 классов школ № 2 и 4 города Мамадыш.</a:t>
            </a:r>
            <a:r>
              <a:rPr lang="ru-RU" sz="1400" dirty="0" smtClean="0"/>
              <a:t> </a:t>
            </a:r>
            <a:br>
              <a:rPr lang="ru-RU" sz="1400" dirty="0" smtClean="0"/>
            </a:br>
            <a:r>
              <a:rPr lang="ru-RU" sz="1400" dirty="0" smtClean="0"/>
              <a:t>    В рамках мероприятия специалистами Центра «Ресурс» для новеньких «</a:t>
            </a:r>
            <a:r>
              <a:rPr lang="ru-RU" sz="1400" dirty="0" err="1" smtClean="0"/>
              <a:t>SMSок</a:t>
            </a:r>
            <a:r>
              <a:rPr lang="ru-RU" sz="1400" dirty="0" smtClean="0"/>
              <a:t>» была организована насыщенная программа. Презентован опыт работы по проекту волонтерского </a:t>
            </a:r>
            <a:r>
              <a:rPr lang="ru-RU" sz="1400" dirty="0" err="1" smtClean="0"/>
              <a:t>антинаркотического</a:t>
            </a:r>
            <a:r>
              <a:rPr lang="ru-RU" sz="1400" dirty="0" smtClean="0"/>
              <a:t> отряда «Барс». Педагогами-психологами центра «Ресурс» проведен тренинг коммуникативной компетентности, изучена специфика контрактного метода профилактики наркомании, определены мотивы подписания контракта о ведении здорового образа жизни детьми и их родителями. Волонтерами центра, участниками проекта из объединения «Барс», проведен мастер-класс по организации и проведению </a:t>
            </a:r>
            <a:r>
              <a:rPr lang="ru-RU" sz="1400" dirty="0" err="1" smtClean="0"/>
              <a:t>антинаркотических</a:t>
            </a:r>
            <a:r>
              <a:rPr lang="ru-RU" sz="1400" dirty="0" smtClean="0"/>
              <a:t> акций в рамках проекта «SMS-дети». Результатом проведенного мастер-класса стали разработанные детьми планы подготовки проведения профилактических акций в </a:t>
            </a:r>
            <a:r>
              <a:rPr lang="ru-RU" sz="1400" dirty="0" err="1" smtClean="0"/>
              <a:t>Мамадыше</a:t>
            </a:r>
            <a:r>
              <a:rPr lang="ru-RU" sz="1400" dirty="0" smtClean="0"/>
              <a:t>. </a:t>
            </a:r>
            <a:endParaRPr lang="ru-RU" sz="1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508616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21505" name="Рисунок 18" descr="Описание: I:\sms - дети казань\sms - дети казань 0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692696"/>
            <a:ext cx="3672408" cy="2754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Рисунок 9" descr="Описание: I:\sms - дети казань\sms - дети казань 0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717032"/>
            <a:ext cx="3816424" cy="2862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/>
              <a:t>Проведение </a:t>
            </a:r>
            <a:r>
              <a:rPr lang="ru-RU" sz="2200" b="1" dirty="0" err="1" smtClean="0"/>
              <a:t>антинаркотического</a:t>
            </a:r>
            <a:r>
              <a:rPr lang="ru-RU" sz="2200" b="1" dirty="0" smtClean="0"/>
              <a:t>  марафона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/>
              <a:t>«</a:t>
            </a:r>
            <a:r>
              <a:rPr lang="en-US" sz="2200" b="1" dirty="0" smtClean="0"/>
              <a:t>S</a:t>
            </a:r>
            <a:r>
              <a:rPr lang="ru-RU" sz="2200" b="1" dirty="0" err="1" smtClean="0"/>
              <a:t>аМо</a:t>
            </a:r>
            <a:r>
              <a:rPr lang="en-US" sz="2200" b="1" dirty="0" smtClean="0"/>
              <a:t>S</a:t>
            </a:r>
            <a:r>
              <a:rPr lang="ru-RU" sz="2200" b="1" dirty="0" err="1" smtClean="0"/>
              <a:t>тоятельные</a:t>
            </a:r>
            <a:r>
              <a:rPr lang="ru-RU" sz="2200" b="1" dirty="0" smtClean="0"/>
              <a:t> дети»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/>
              <a:t>по МБОУ «СОШ №1 г. Мамадыш»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980728"/>
            <a:ext cx="4608512" cy="5616624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13 октября 2011 года мы с участниками проекта провели </a:t>
            </a:r>
            <a:r>
              <a:rPr lang="ru-RU" dirty="0" err="1" smtClean="0"/>
              <a:t>антинаркотический</a:t>
            </a:r>
            <a:r>
              <a:rPr lang="ru-RU" dirty="0" smtClean="0"/>
              <a:t> марафон по улицам и организациям нашего города. В нашем проекте «</a:t>
            </a:r>
            <a:r>
              <a:rPr lang="en-US" dirty="0" smtClean="0"/>
              <a:t>S</a:t>
            </a:r>
            <a:r>
              <a:rPr lang="ru-RU" dirty="0" err="1" smtClean="0"/>
              <a:t>аМо</a:t>
            </a:r>
            <a:r>
              <a:rPr lang="en-US" dirty="0" smtClean="0"/>
              <a:t>S</a:t>
            </a:r>
            <a:r>
              <a:rPr lang="ru-RU" dirty="0" err="1" smtClean="0"/>
              <a:t>тоятельные</a:t>
            </a:r>
            <a:r>
              <a:rPr lang="ru-RU" dirty="0" smtClean="0"/>
              <a:t> дети» участвовали 16 учеников. </a:t>
            </a:r>
          </a:p>
          <a:p>
            <a:r>
              <a:rPr lang="ru-RU" dirty="0" smtClean="0"/>
              <a:t>    Наша цель - объединение основных участников профилактического процесса (образовательных, социальных, медицинских) для обеспечения условий профилактики употребления наркотических средств, </a:t>
            </a:r>
            <a:r>
              <a:rPr lang="ru-RU" dirty="0" err="1" smtClean="0"/>
              <a:t>психоактивных</a:t>
            </a:r>
            <a:r>
              <a:rPr lang="ru-RU" dirty="0" smtClean="0"/>
              <a:t> веществ, для создания условий полноценного развития ребенка, его социальной адаптации и формирование здорового образа жизни.</a:t>
            </a:r>
          </a:p>
          <a:p>
            <a:r>
              <a:rPr lang="ru-RU" dirty="0" smtClean="0"/>
              <a:t>    Провели опрос, состоящий из 9-ти вопросов с вариантами ответа и раздавали листовки с телефоном доверия (150 штук)  </a:t>
            </a:r>
          </a:p>
          <a:p>
            <a:r>
              <a:rPr lang="ru-RU" dirty="0" smtClean="0"/>
              <a:t>   Ожидаемый результат - формирование знаний детей и родителей о последствиях </a:t>
            </a:r>
            <a:r>
              <a:rPr lang="ru-RU" dirty="0" err="1" smtClean="0"/>
              <a:t>нарко</a:t>
            </a:r>
            <a:r>
              <a:rPr lang="ru-RU" dirty="0" smtClean="0"/>
              <a:t> и других зависимостей; обучение навыкам отказа от </a:t>
            </a:r>
            <a:r>
              <a:rPr lang="ru-RU" dirty="0" err="1" smtClean="0"/>
              <a:t>нарко</a:t>
            </a:r>
            <a:r>
              <a:rPr lang="ru-RU" dirty="0" smtClean="0"/>
              <a:t> и других токсических веществ; сформировать у школьников потребность в здоровом образе жизни.</a:t>
            </a:r>
          </a:p>
          <a:p>
            <a:endParaRPr lang="ru-RU" sz="1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endParaRPr lang="ru-RU"/>
          </a:p>
        </p:txBody>
      </p:sp>
      <p:pic>
        <p:nvPicPr>
          <p:cNvPr id="22530" name="Рисунок 2" descr="Описание: C:\Users\Айнур\Desktop\фото самостоятельные дети\100_61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980728"/>
            <a:ext cx="3888432" cy="263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Рисунок 14" descr="Описание: C:\Users\Айнур\Desktop\фото самостоятельные дети\100_61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789040"/>
            <a:ext cx="3816424" cy="2618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Акция «Дети – цветы жизни!»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836712"/>
            <a:ext cx="4038600" cy="352839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000" dirty="0" smtClean="0"/>
              <a:t>     2 июня 2012 года участниками Республиканского </a:t>
            </a:r>
            <a:r>
              <a:rPr lang="ru-RU" sz="2000" dirty="0" err="1" smtClean="0"/>
              <a:t>антинаркотического</a:t>
            </a:r>
            <a:r>
              <a:rPr lang="ru-RU" sz="2000" dirty="0" smtClean="0"/>
              <a:t> проекта «</a:t>
            </a:r>
            <a:r>
              <a:rPr lang="ru-RU" sz="2000" dirty="0" err="1" smtClean="0"/>
              <a:t>Sаmоsтоятельные</a:t>
            </a:r>
            <a:r>
              <a:rPr lang="ru-RU" sz="2000" dirty="0" smtClean="0"/>
              <a:t> дети» была проведена акция ко дню защиты детей под лозунгом </a:t>
            </a:r>
          </a:p>
          <a:p>
            <a:pPr algn="ctr">
              <a:buNone/>
            </a:pPr>
            <a:r>
              <a:rPr lang="ru-RU" sz="2000" dirty="0" smtClean="0"/>
              <a:t>   «Дети – цветы жизни!» Они раздавали каждому прохожему оранжевые ленточки – символ жизни и радости. Так же расписывались на плакате «Мир без слез!» и записывали свои пожелания.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pic>
        <p:nvPicPr>
          <p:cNvPr id="23554" name="Рисунок 2" descr="C:\Documents and Settings\1\Мои документы\Мои рисунки\фестиваль\фестиваль 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356992"/>
            <a:ext cx="3024336" cy="2583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Рисунок 4" descr="C:\Documents and Settings\1\Мои документы\Мои рисунки\фестиваль\фестиваль 0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764704"/>
            <a:ext cx="331236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8" descr="C:\Documents and Settings\1\Мои документы\Мои рисунки\фестиваль\фестиваль 0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933056"/>
            <a:ext cx="3312368" cy="2698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Рисунок 7" descr="C:\Documents and Settings\1\Мои документы\Мои рисунки\фестиваль\фестиваль 0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3789040"/>
            <a:ext cx="3168352" cy="266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222</TotalTime>
  <Words>1985</Words>
  <Application>Microsoft Office PowerPoint</Application>
  <PresentationFormat>Экран (4:3)</PresentationFormat>
  <Paragraphs>139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Поток</vt:lpstr>
      <vt:lpstr> РЕСПУБЛИКАНСКИЙ АНТИНАРКОТИЧЕСКИЙ ПРОЕКТ «SаMоSтоятельные дети» </vt:lpstr>
      <vt:lpstr>Цель проекта  </vt:lpstr>
      <vt:lpstr>Долгосрочные результаты проекта</vt:lpstr>
      <vt:lpstr>Задачи проекта</vt:lpstr>
      <vt:lpstr>Направления деятельности:</vt:lpstr>
      <vt:lpstr>"ГОРЯЧИЕ СЕРДЦА"</vt:lpstr>
      <vt:lpstr>          Посвящение в ряды участников Республиканского антинаркотического проекта «SaMoSтоятельные дети» </vt:lpstr>
      <vt:lpstr>Проведение антинаркотического  марафона «SаМоSтоятельные дети» по МБОУ «СОШ №1 г. Мамадыш» </vt:lpstr>
      <vt:lpstr>Акция «Дети – цветы жизни!» </vt:lpstr>
      <vt:lpstr>Слайд 10</vt:lpstr>
      <vt:lpstr>Слайд 11</vt:lpstr>
      <vt:lpstr>Слайд 12</vt:lpstr>
      <vt:lpstr>Слайд 13</vt:lpstr>
      <vt:lpstr>Акция  «Здоровье нации в наших руках» </vt:lpstr>
      <vt:lpstr>Акции «Внимание! Не хватает Внимания!» 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Акция «Георгиевская ленточка»</vt:lpstr>
      <vt:lpstr>Всероссийская антинаркотическая акция «Сообщи, где торгуют смертью» 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РЕСПУБЛИКАНСКИЙ АНТИНАРКОТИЧЕСКИЙ ПРОЕКТ «SаMоSтоятельные дети»</dc:title>
  <dc:creator>Айнур</dc:creator>
  <cp:lastModifiedBy>Айнур</cp:lastModifiedBy>
  <cp:revision>23</cp:revision>
  <dcterms:created xsi:type="dcterms:W3CDTF">2013-08-21T06:11:42Z</dcterms:created>
  <dcterms:modified xsi:type="dcterms:W3CDTF">2013-08-27T06:04:20Z</dcterms:modified>
</cp:coreProperties>
</file>